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25"/>
  </p:notesMasterIdLst>
  <p:sldIdLst>
    <p:sldId id="298" r:id="rId5"/>
    <p:sldId id="299" r:id="rId6"/>
    <p:sldId id="300" r:id="rId7"/>
    <p:sldId id="312" r:id="rId8"/>
    <p:sldId id="301" r:id="rId9"/>
    <p:sldId id="314" r:id="rId10"/>
    <p:sldId id="315" r:id="rId11"/>
    <p:sldId id="302" r:id="rId12"/>
    <p:sldId id="303" r:id="rId13"/>
    <p:sldId id="316" r:id="rId14"/>
    <p:sldId id="317" r:id="rId15"/>
    <p:sldId id="304" r:id="rId16"/>
    <p:sldId id="305" r:id="rId17"/>
    <p:sldId id="318" r:id="rId18"/>
    <p:sldId id="306" r:id="rId19"/>
    <p:sldId id="319" r:id="rId20"/>
    <p:sldId id="321" r:id="rId21"/>
    <p:sldId id="322" r:id="rId22"/>
    <p:sldId id="323" r:id="rId23"/>
    <p:sldId id="31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169C2B-6CA0-48F8-A57B-7D8CB0434EA6}">
          <p14:sldIdLst>
            <p14:sldId id="298"/>
            <p14:sldId id="299"/>
          </p14:sldIdLst>
        </p14:section>
        <p14:section name="PROBLEM identification" id="{5FBF4C26-F9A2-441D-BB25-43073F533E58}">
          <p14:sldIdLst>
            <p14:sldId id="300"/>
            <p14:sldId id="312"/>
          </p14:sldIdLst>
        </p14:section>
        <p14:section name="Data Wrangling" id="{EA883945-4A4F-43ED-BDF0-EE6FC6B21012}">
          <p14:sldIdLst>
            <p14:sldId id="301"/>
            <p14:sldId id="314"/>
            <p14:sldId id="315"/>
          </p14:sldIdLst>
        </p14:section>
        <p14:section name="Exploratory Data Analysis" id="{8F4CE6AE-9883-4CEC-A6EC-9CBFBE1D923D}">
          <p14:sldIdLst>
            <p14:sldId id="302"/>
            <p14:sldId id="303"/>
            <p14:sldId id="316"/>
            <p14:sldId id="317"/>
          </p14:sldIdLst>
        </p14:section>
        <p14:section name="Pre-processing" id="{04F049E7-C026-4562-B797-0F6B2C27CB14}">
          <p14:sldIdLst>
            <p14:sldId id="304"/>
            <p14:sldId id="305"/>
            <p14:sldId id="318"/>
          </p14:sldIdLst>
        </p14:section>
        <p14:section name="Modeling" id="{96366A93-E34A-47F0-9106-B57469D9E7B9}">
          <p14:sldIdLst>
            <p14:sldId id="306"/>
            <p14:sldId id="319"/>
          </p14:sldIdLst>
        </p14:section>
        <p14:section name="Documentation" id="{7CF7B5AA-C379-417E-AABE-FDA63B555047}">
          <p14:sldIdLst>
            <p14:sldId id="321"/>
            <p14:sldId id="322"/>
            <p14:sldId id="323"/>
          </p14:sldIdLst>
        </p14:section>
        <p14:section name="Untitled Section" id="{26CA962D-673A-426D-9F23-2070BFA81CE7}">
          <p14:sldIdLst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72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3AD8B-6831-42FA-93C0-2DF6ECBC4B1C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C14E9-7222-4DB1-B4F8-BFAC486C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5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091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067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608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84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089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882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0878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67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0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9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1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8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0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907D986-8816-4272-A432-0437A28A9828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9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6/26/2021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57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sciencedirect.com/science/article/pii/S23523409183151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sciencedirect.com/science/article/pii/S235234091831519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zvanepe/Predicting_Hotel_Booking_Cancellations/blob/main/notebooks/2.EDA.ipynb" TargetMode="External"/><Relationship Id="rId2" Type="http://schemas.openxmlformats.org/officeDocument/2006/relationships/hyperlink" Target="https://github.com/Razvanepe/Predicting_Hotel_Booking_Cancellations/blob/main/reports/Project_Repo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zvanepe/Predicting_Hotel_Booking_Cancellations/tree/main/reports" TargetMode="External"/><Relationship Id="rId5" Type="http://schemas.openxmlformats.org/officeDocument/2006/relationships/hyperlink" Target="https://github.com/Razvanepe/Predicting_Hotel_Booking_Cancellations/blob/main/notebooks/4.Modeling.ipynb" TargetMode="External"/><Relationship Id="rId4" Type="http://schemas.openxmlformats.org/officeDocument/2006/relationships/hyperlink" Target="https://github.com/Razvanepe/Predicting_Hotel_Booking_Cancellations/blob/main/notebooks/3.Pre-processing.ipyn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zok/why-its-important-to-make-life-easier-for-travel-agents-911c149df7db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235234091831519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l.nist.gov/div898/handbook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Predicting Hotel Booking Cancellations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Author: Razvan Nelepcu</a:t>
            </a:r>
          </a:p>
          <a:p>
            <a:r>
              <a:rPr lang="en-US" dirty="0">
                <a:latin typeface="Candara" panose="020E0502030303020204" pitchFamily="34" charset="0"/>
              </a:rPr>
              <a:t>Mentor: Dhiraj Khanna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E3A4AD-1A62-4156-8CCC-FE59DC50C371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Feature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11CA7-6A42-459A-99CD-6CC380F5DC44}"/>
              </a:ext>
            </a:extLst>
          </p:cNvPr>
          <p:cNvSpPr txBox="1"/>
          <p:nvPr/>
        </p:nvSpPr>
        <p:spPr>
          <a:xfrm>
            <a:off x="1141412" y="2413336"/>
            <a:ext cx="78515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Analyzed correlation between ADR(average daily rate) and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lead_time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on canceled and confirmed bookings subsets.</a:t>
            </a:r>
            <a:endParaRPr lang="en-US" sz="1800" dirty="0"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Plotted correlations between week number, ADR and length of stay.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8852BB1-EEFE-4242-BD19-8F0B275B01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34" y="728493"/>
            <a:ext cx="2891155" cy="295275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9B83B1D2-4D1A-4DE0-A6C0-2E4B22B1D6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89" y="3800137"/>
            <a:ext cx="2895600" cy="2957195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EDC3F6CA-E015-47BF-ADED-5914545F4D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53" y="4054137"/>
            <a:ext cx="6057900" cy="270319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0690B5A-58F1-40D1-904B-7BF8E9F471E7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806EC1-D0A8-4DA0-A5CF-71761AD24115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FF8FD9-5449-498E-A0F7-74BAE7AC26C2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4551F2-C93A-400C-A3D4-FFFD295F3860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45D236-1FD5-4308-B66C-83EEFF2C34FA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B2CC55-66AC-4CC3-A958-49675DC4F7A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8A3458-023E-4866-8B98-0DFCD7A3CCCF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76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E3A4AD-1A62-4156-8CCC-FE59DC50C371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Non-refundable deposit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11CA7-6A42-459A-99CD-6CC380F5DC44}"/>
              </a:ext>
            </a:extLst>
          </p:cNvPr>
          <p:cNvSpPr txBox="1"/>
          <p:nvPr/>
        </p:nvSpPr>
        <p:spPr>
          <a:xfrm>
            <a:off x="1037240" y="2413337"/>
            <a:ext cx="533488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Issue identified in Data Wrangling section.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14,586 customers did a non-refundable deposit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“Non Refund – a deposit was made in the value of the total stay cost”- </a:t>
            </a:r>
            <a:r>
              <a:rPr lang="en-US" sz="1600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Source Data Description</a:t>
            </a:r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Analyzed direct feature correlation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Analyzed the difference of correlations between the subset of non-refundable deposits and the whole data.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A4E1717F-F6B0-4206-BFD4-37176E2638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80" y="2472632"/>
            <a:ext cx="5439061" cy="2097405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19BE2655-6289-4DF2-8E23-551C6AA398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80" y="4659927"/>
            <a:ext cx="5439062" cy="209740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9F36485-5450-416C-B7A4-450464B5A201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7053C8-6BD2-4B4A-A653-DC17250CA024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6E13BA-AC5D-47F3-BF50-697B0DBCB0C9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799530-F5BE-492C-841D-B203461A574E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A290B51-A4D8-417F-A8A9-3ABE7CFF7745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A08515-D7A9-4430-B642-4F1F3FEA7A7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0F4FC5-CBF5-4009-8F61-08A77C510D04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44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2FF65D3-B110-4A3C-A3F3-9B1549FD27F5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Data Leakage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410FFD-9499-45E4-9A6F-9BF32D946B1B}"/>
              </a:ext>
            </a:extLst>
          </p:cNvPr>
          <p:cNvSpPr txBox="1"/>
          <p:nvPr/>
        </p:nvSpPr>
        <p:spPr>
          <a:xfrm>
            <a:off x="1037240" y="2413337"/>
            <a:ext cx="101285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Data was collected with a “timestamp relative to the day prior to arrival date” - </a:t>
            </a:r>
            <a:r>
              <a:rPr lang="en-US" sz="1600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Source Data Description</a:t>
            </a:r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“It is also common for hotels not to know the correct nationality of the customer until the moment of check-in” - </a:t>
            </a:r>
            <a:r>
              <a:rPr lang="en-US" sz="1600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Source Data Description</a:t>
            </a:r>
            <a:endParaRPr lang="en-US" sz="1600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While more features were analyzed, we considered just the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country origin to be source of data leakage and removed it.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Regarding possible Data Leakage from Train to Validation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Sample, we made sure to make the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train_test_split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and fit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Any feature engineering methods just on the training set.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C9BB4023-2AF1-448B-81E7-3CECE7C697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250" y="3531765"/>
            <a:ext cx="5111891" cy="316684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DBFAB-8B86-4222-A5B3-8845F8144B59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C6590E-F00D-4470-8E0D-1F2ACC64FD8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A3C650-68D5-4271-A985-E860E06F8A2E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833E72-EAB9-4C04-B5E5-8A3E3DADE51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35E735-DFD9-4C04-8FEC-9E2B7FE1D722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AE1978-1D21-4FAE-B395-A18957ED72FA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79E35C-3E24-4D4F-8BFF-E3608B9777AE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29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778B85-AC46-42AC-9A19-05DB3A965182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Feature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5B8D0D-0706-4265-AB63-610996274343}"/>
              </a:ext>
            </a:extLst>
          </p:cNvPr>
          <p:cNvSpPr txBox="1"/>
          <p:nvPr/>
        </p:nvSpPr>
        <p:spPr>
          <a:xfrm>
            <a:off x="1037240" y="2413336"/>
            <a:ext cx="64121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 the arrival date, we created a feature containing arrival’s day of the week.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 the number of weekdays and weekend days booked we clustered they stays in 5 categories based on duration, creating </a:t>
            </a:r>
          </a:p>
          <a:p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booking_purpose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feature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 the received room type and assigned room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type we created the binomial feature</a:t>
            </a:r>
          </a:p>
          <a:p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received_different_room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54A63B87-FEE3-41C4-B0D3-25E45AFD20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480" y="1671236"/>
            <a:ext cx="4524661" cy="2556816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0339F875-0C92-42B4-9443-EC06643F46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1" y="4350047"/>
            <a:ext cx="6057900" cy="240728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50222F0-CDEF-492F-99E6-DEF3EC3E8AD3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64D902-AFE3-48F3-A429-79F4168F3A2F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1CC2B4-F0F0-44D2-B0AD-FAA07C703060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FC45E5-23C9-4BA5-9B28-24DE2E308F6F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E9505E-665A-4E99-A7A8-59155D155274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8B7BDC-8861-4832-B44D-744998CA1CC5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04C311-D044-4807-B16E-0248F0C941EF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669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778B85-AC46-42AC-9A19-05DB3A965182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Customer Segmentation – Unsupervised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5B8D0D-0706-4265-AB63-610996274343}"/>
              </a:ext>
            </a:extLst>
          </p:cNvPr>
          <p:cNvSpPr txBox="1"/>
          <p:nvPr/>
        </p:nvSpPr>
        <p:spPr>
          <a:xfrm>
            <a:off x="1004560" y="2215282"/>
            <a:ext cx="6770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For the Unsupervised Learning Clustering we used just 21 features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Compared how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Kmeans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model performed before and after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Scalling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and PCA transformation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Best model with a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silhouette_score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of  0.54 returned 5 classes(with Scaler and 4PCA features)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DCA2E33B-7D30-43BA-B169-FA2C09D7E7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62" y="1845910"/>
            <a:ext cx="4205880" cy="239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hart, funnel chart, surface chart&#10;&#10;Description automatically generated">
            <a:extLst>
              <a:ext uri="{FF2B5EF4-FFF2-40B4-BE49-F238E27FC236}">
                <a16:creationId xmlns:a16="http://schemas.microsoft.com/office/drawing/2014/main" id="{56AEDB9F-BC1C-4682-8932-E2A0FCE6E2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62" y="4303552"/>
            <a:ext cx="4205880" cy="245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758134DA-98E3-4BF8-9D4C-7880EA7FCB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39" y="4303552"/>
            <a:ext cx="4636840" cy="245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27F7B211-EBE4-4AB2-BD67-5DD760055CE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5" y="4303552"/>
            <a:ext cx="2984211" cy="24537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29D553-1813-46C6-9EC4-BFF5B813A8F4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4EC68C-6107-4D4F-A80F-827CBC83E552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FD8339-47C5-495C-B96A-D5A8955D15BB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B8A247-5FF0-4589-AF05-9F7CF36B61BF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520FE21-AA74-48D5-A9F4-3EC4D0A8638E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4F65EC-084C-4E95-94C5-05F5D8C6250A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8F5AD36-68E1-483F-9F63-9FEAC6DF544C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4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Metrics and Supervised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F1A6D5-C7FF-4F88-91EC-33C9EEEA38A0}"/>
              </a:ext>
            </a:extLst>
          </p:cNvPr>
          <p:cNvSpPr txBox="1"/>
          <p:nvPr/>
        </p:nvSpPr>
        <p:spPr>
          <a:xfrm>
            <a:off x="1004560" y="2215282"/>
            <a:ext cx="84414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Metrics used: Accuracy and ROC’s area under the curve for ranking and additional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condusion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matrix and classification report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fro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visualization. We used a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DataFrame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to save the metrics.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models used are: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LogisticRegression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, KNN, Random Forest Tree and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Catboost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Other Tools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Hyperparameter Tuning Using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GridsearchCV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RandomSearchCV</a:t>
            </a:r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Regularization using Lasso or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Feature Decomposition using PCA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Feature Selection using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permutation_importance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and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feature_importances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_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FFD3C7C-3728-4944-AA96-8529FAB2F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69784" y="1333850"/>
            <a:ext cx="2013358" cy="3141678"/>
          </a:xfrm>
          <a:prstGeom prst="rect">
            <a:avLst/>
          </a:prstGeom>
        </p:spPr>
      </p:pic>
      <p:pic>
        <p:nvPicPr>
          <p:cNvPr id="21" name="Picture 20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05121B1-A149-44A0-8B1C-FAB823A328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69784" y="4555222"/>
            <a:ext cx="2013358" cy="220211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D21F273-8E6B-4E48-8B8C-9EED67D6FD8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90" y="4555222"/>
            <a:ext cx="5224069" cy="2202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32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CBD3895B-92C0-4079-987C-E787C55BEB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25242" y="674032"/>
            <a:ext cx="6057900" cy="60833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016BA23-F95F-4419-9804-89A8056FFA91}"/>
              </a:ext>
            </a:extLst>
          </p:cNvPr>
          <p:cNvSpPr txBox="1">
            <a:spLocks/>
          </p:cNvSpPr>
          <p:nvPr/>
        </p:nvSpPr>
        <p:spPr>
          <a:xfrm>
            <a:off x="1141413" y="1074484"/>
            <a:ext cx="4883829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latin typeface="Candara" panose="020E0502030303020204" pitchFamily="34" charset="0"/>
              </a:rPr>
              <a:t>ScoreS</a:t>
            </a:r>
            <a:r>
              <a:rPr lang="en-US" dirty="0">
                <a:latin typeface="Candara" panose="020E0502030303020204" pitchFamily="34" charset="0"/>
              </a:rPr>
              <a:t> ranking and model selection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A3F25F-9CB3-4E46-93D2-6EFF3EDE2CB8}"/>
              </a:ext>
            </a:extLst>
          </p:cNvPr>
          <p:cNvSpPr txBox="1"/>
          <p:nvPr/>
        </p:nvSpPr>
        <p:spPr>
          <a:xfrm>
            <a:off x="1004560" y="2215282"/>
            <a:ext cx="49637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Best model – RFT with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n_estimators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= 200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0.8726 </a:t>
            </a:r>
          </a:p>
          <a:p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roc_auc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score: 0.9375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Second best model: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Catboost</a:t>
            </a:r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0.8485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Third best: KNN(10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neigbors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0.8290</a:t>
            </a:r>
          </a:p>
          <a:p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roc_auc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score: 0.9324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Fourth best: </a:t>
            </a:r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LogReg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(c=0.31)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Accuracy: 0.8225</a:t>
            </a:r>
          </a:p>
          <a:p>
            <a:r>
              <a:rPr lang="en-US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roc_auc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score: 0.8763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2C47D2A5-0014-4954-BC08-15EB9892DBBD}"/>
              </a:ext>
            </a:extLst>
          </p:cNvPr>
          <p:cNvPicPr/>
          <p:nvPr/>
        </p:nvPicPr>
        <p:blipFill rotWithShape="1">
          <a:blip r:embed="rId3"/>
          <a:srcRect r="33481"/>
          <a:stretch/>
        </p:blipFill>
        <p:spPr bwMode="auto">
          <a:xfrm>
            <a:off x="4068661" y="2771561"/>
            <a:ext cx="1899601" cy="39857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438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78AE164A-0FA6-417D-AE2E-C25EEE0BB014}"/>
              </a:ext>
            </a:extLst>
          </p:cNvPr>
          <p:cNvSpPr txBox="1">
            <a:spLocks/>
          </p:cNvSpPr>
          <p:nvPr/>
        </p:nvSpPr>
        <p:spPr>
          <a:xfrm>
            <a:off x="1678309" y="700573"/>
            <a:ext cx="7683804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F88EE6-0B36-40E8-B712-4A74A031ED16}"/>
              </a:ext>
            </a:extLst>
          </p:cNvPr>
          <p:cNvSpPr txBox="1"/>
          <p:nvPr/>
        </p:nvSpPr>
        <p:spPr>
          <a:xfrm>
            <a:off x="1004559" y="2315950"/>
            <a:ext cx="86092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One aspect had under consideration was to have the prediction as fast as possible.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Identified 2 possible models that can be deployed: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i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Front Desk </a:t>
            </a:r>
            <a:r>
              <a:rPr lang="fr-FR" i="1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Cancellations</a:t>
            </a:r>
            <a:r>
              <a:rPr lang="fr-FR" i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Percentage model.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Monthly Cancellations Assessment.</a:t>
            </a:r>
          </a:p>
          <a:p>
            <a:pPr lvl="1"/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Manually created a new random booking and calculated the prediction.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predicted probability is 0.52, so a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52% cancellation percentage.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1"/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FF88D1FC-6BA3-4688-A2BB-59FF985C5E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618" y="1381522"/>
            <a:ext cx="2341880" cy="2743200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D881CE-4ED6-481C-BE4D-48D151B246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65598" y="5572527"/>
            <a:ext cx="6057900" cy="833755"/>
          </a:xfrm>
          <a:prstGeom prst="rect">
            <a:avLst/>
          </a:prstGeom>
        </p:spPr>
      </p:pic>
      <p:pic>
        <p:nvPicPr>
          <p:cNvPr id="28" name="Picture 2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21D446-CF7F-4EA1-8047-FED34C8AC3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65598" y="4361978"/>
            <a:ext cx="6057900" cy="951865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2106099-AB3C-4FB9-9F77-90CE6D5592C6}"/>
              </a:ext>
            </a:extLst>
          </p:cNvPr>
          <p:cNvSpPr txBox="1">
            <a:spLocks/>
          </p:cNvSpPr>
          <p:nvPr/>
        </p:nvSpPr>
        <p:spPr>
          <a:xfrm>
            <a:off x="1636364" y="609600"/>
            <a:ext cx="8170366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Recommendations</a:t>
            </a:r>
          </a:p>
          <a:p>
            <a:r>
              <a:rPr lang="en-US" dirty="0">
                <a:latin typeface="Candara" panose="020E0502030303020204" pitchFamily="34" charset="0"/>
              </a:rPr>
              <a:t>model implementation and usability</a:t>
            </a:r>
          </a:p>
        </p:txBody>
      </p:sp>
    </p:spTree>
    <p:extLst>
      <p:ext uri="{BB962C8B-B14F-4D97-AF65-F5344CB8AC3E}">
        <p14:creationId xmlns:p14="http://schemas.microsoft.com/office/powerpoint/2010/main" val="248284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78AE164A-0FA6-417D-AE2E-C25EEE0BB014}"/>
              </a:ext>
            </a:extLst>
          </p:cNvPr>
          <p:cNvSpPr txBox="1">
            <a:spLocks/>
          </p:cNvSpPr>
          <p:nvPr/>
        </p:nvSpPr>
        <p:spPr>
          <a:xfrm>
            <a:off x="1636364" y="609600"/>
            <a:ext cx="8170366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Recommendations</a:t>
            </a:r>
          </a:p>
          <a:p>
            <a:r>
              <a:rPr lang="en-US" dirty="0">
                <a:latin typeface="Candara" panose="020E0502030303020204" pitchFamily="34" charset="0"/>
              </a:rPr>
              <a:t>Business Course of Action using model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FB01E-60C7-424C-A686-C9E8E291B3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8349" y="2086548"/>
            <a:ext cx="9295001" cy="45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25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C08339-8FB9-4025-A0D1-ED42ABD5D524}"/>
              </a:ext>
            </a:extLst>
          </p:cNvPr>
          <p:cNvSpPr txBox="1">
            <a:spLocks/>
          </p:cNvSpPr>
          <p:nvPr/>
        </p:nvSpPr>
        <p:spPr>
          <a:xfrm>
            <a:off x="1174253" y="959257"/>
            <a:ext cx="5163328" cy="171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CD47AA-3B72-4C4B-B73F-BCED3A585D98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8D608E-368F-449A-A73B-A5E84192752C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D3970-8ABB-4A4F-8879-FD76D8B9D361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76482-5E31-494D-B15A-69148607C49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1EFA5D-37DC-46AE-8BD7-120EFF7092A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1B0B5-858B-412C-AFFA-8C859447861C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C0DAF0-FF82-49DF-AC47-D32F5EB710EB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78AE164A-0FA6-417D-AE2E-C25EEE0BB014}"/>
              </a:ext>
            </a:extLst>
          </p:cNvPr>
          <p:cNvSpPr txBox="1">
            <a:spLocks/>
          </p:cNvSpPr>
          <p:nvPr/>
        </p:nvSpPr>
        <p:spPr>
          <a:xfrm>
            <a:off x="1678309" y="700573"/>
            <a:ext cx="7683804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F88EE6-0B36-40E8-B712-4A74A031ED16}"/>
              </a:ext>
            </a:extLst>
          </p:cNvPr>
          <p:cNvSpPr txBox="1"/>
          <p:nvPr/>
        </p:nvSpPr>
        <p:spPr>
          <a:xfrm>
            <a:off x="945837" y="2057589"/>
            <a:ext cx="86092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Are 99% of the customers with non-refundable full pay really canceling their booking?</a:t>
            </a:r>
          </a:p>
          <a:p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Further Supervised Learning modeling using other Classifiers.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Create better user interactivity for adding a new booking.</a:t>
            </a:r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i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After implementing the proposed Marketing Campaigns,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we can gather data about the effectiveness of these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Campaigns.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Then we can create other Machine Learning models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that can predict what types of Marketing Campaigns </a:t>
            </a: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we should use to target different groups of customers.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2106099-AB3C-4FB9-9F77-90CE6D5592C6}"/>
              </a:ext>
            </a:extLst>
          </p:cNvPr>
          <p:cNvSpPr txBox="1">
            <a:spLocks/>
          </p:cNvSpPr>
          <p:nvPr/>
        </p:nvSpPr>
        <p:spPr>
          <a:xfrm>
            <a:off x="1636364" y="609600"/>
            <a:ext cx="8170366" cy="126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Future work</a:t>
            </a:r>
          </a:p>
        </p:txBody>
      </p:sp>
      <p:pic>
        <p:nvPicPr>
          <p:cNvPr id="6" name="Picture 5" descr="Hotel bell">
            <a:extLst>
              <a:ext uri="{FF2B5EF4-FFF2-40B4-BE49-F238E27FC236}">
                <a16:creationId xmlns:a16="http://schemas.microsoft.com/office/drawing/2014/main" id="{0B9CE89C-9C8E-4E61-ABAB-8F9EE76A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38" y="3255184"/>
            <a:ext cx="5254503" cy="35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3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F1147-9EED-4C8D-9F50-584E39B0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96482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Project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5A5C-6AED-42E5-898B-776BFC9C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304800" lv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742950" algn="l"/>
              </a:tabLst>
            </a:pPr>
            <a:endParaRPr lang="en-US" sz="2400" u="sng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  <a:hlinkClick r:id="rId2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Problem Identification</a:t>
            </a:r>
            <a:endParaRPr lang="en-US" sz="2400" b="0" u="sng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  <a:hlinkClick r:id="rId2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Data wrangling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3"/>
              </a:rPr>
              <a:t>Exploratory Data Analysis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4"/>
              </a:rPr>
              <a:t>Pre-processing and training data development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5"/>
              </a:rPr>
              <a:t>Modeling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30480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742950" algn="l"/>
              </a:tabLst>
            </a:pPr>
            <a:r>
              <a:rPr lang="en-US" sz="2400" b="0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6"/>
              </a:rPr>
              <a:t>Documentation</a:t>
            </a:r>
            <a:endParaRPr lang="en-US" sz="2400" b="1" dirty="0">
              <a:solidFill>
                <a:srgbClr val="082A75"/>
              </a:solidFill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BBC75-8E0C-4F4E-A179-7A5635A37419}"/>
              </a:ext>
            </a:extLst>
          </p:cNvPr>
          <p:cNvSpPr txBox="1"/>
          <p:nvPr/>
        </p:nvSpPr>
        <p:spPr>
          <a:xfrm>
            <a:off x="1426127" y="2343833"/>
            <a:ext cx="813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  <a:cs typeface="Aldhabi" panose="01000000000000000000" pitchFamily="2" charset="-78"/>
              </a:rPr>
              <a:t>The project follows all steps of Data Science workflow divided in the following major steps:</a:t>
            </a:r>
          </a:p>
        </p:txBody>
      </p:sp>
    </p:spTree>
    <p:extLst>
      <p:ext uri="{BB962C8B-B14F-4D97-AF65-F5344CB8AC3E}">
        <p14:creationId xmlns:p14="http://schemas.microsoft.com/office/powerpoint/2010/main" val="878327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C2FDC681-8B28-4F1A-A609-3FB7ED4EF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EC85-B399-470A-93D5-9953287A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9AA0-11F7-4913-BE85-C00B45FE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3886200"/>
            <a:ext cx="8676222" cy="7955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6293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4873-36AE-4B21-B0A7-DB4BB752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74485"/>
            <a:ext cx="9905998" cy="873967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CONTEXT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FEDCB8-BABD-4D82-9252-79383A9344AC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0262C9-022A-4150-A223-A2055515F87F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B0FCC1-C4AB-49E7-B4B5-4ACFEF70F8AB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8EF7BC-3F6B-4AA6-8BB5-8F6420C1338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31357D-C7D5-4C17-980B-23A517150A40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B5B382-7E4E-4A74-B2DB-4CB347D80D07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B2443C-94EA-4B01-BBA6-FE5770ABA2F9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4B0E0EB-2DB4-4CCA-83CC-7E1F81F09E0C}"/>
              </a:ext>
            </a:extLst>
          </p:cNvPr>
          <p:cNvSpPr txBox="1"/>
          <p:nvPr/>
        </p:nvSpPr>
        <p:spPr>
          <a:xfrm>
            <a:off x="1141413" y="2413337"/>
            <a:ext cx="6182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COVID-19 pandemic  - a major global events of our times.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 It affected people as well as businesses.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Some businesses suffered disproportionate damage.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Hotels must recover fast.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074009CF-994C-4E4B-B6B0-6820AF6509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28" y="3429001"/>
            <a:ext cx="5170614" cy="31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4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723375D-D277-4342-981A-3C7906A55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74485"/>
            <a:ext cx="9905998" cy="873967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Problem statement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A941-CE7E-4D6C-87A3-0871A39B5606}"/>
              </a:ext>
            </a:extLst>
          </p:cNvPr>
          <p:cNvSpPr txBox="1"/>
          <p:nvPr/>
        </p:nvSpPr>
        <p:spPr>
          <a:xfrm>
            <a:off x="1141413" y="2413337"/>
            <a:ext cx="6182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Why are booking cancellations a big issue?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 Post COVID-19 average hotels booking cancellations rate was at 40%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One of the main inputs in the process of Targeted Marketing should be Cancellations Predictions. 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Customers are as well affected by the high cancellations rate.</a:t>
            </a:r>
          </a:p>
        </p:txBody>
      </p:sp>
      <p:pic>
        <p:nvPicPr>
          <p:cNvPr id="5" name="Picture 4" descr="A person typing on a computer&#10;&#10;Description automatically generated with low confidence">
            <a:extLst>
              <a:ext uri="{FF2B5EF4-FFF2-40B4-BE49-F238E27FC236}">
                <a16:creationId xmlns:a16="http://schemas.microsoft.com/office/drawing/2014/main" id="{FF3A6D8D-829B-48CB-ADA5-A6C0A1E2F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37599" y="3263317"/>
            <a:ext cx="4545543" cy="3031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C3F33-1767-4E53-8B7B-AF1A7B38B79B}"/>
              </a:ext>
            </a:extLst>
          </p:cNvPr>
          <p:cNvSpPr txBox="1"/>
          <p:nvPr/>
        </p:nvSpPr>
        <p:spPr>
          <a:xfrm>
            <a:off x="7566719" y="6415868"/>
            <a:ext cx="45164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medium.com/@czok/why-its-important-to-make-life-easier-for-travel-agents-911c149df7db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3B06AB-2951-4091-999D-051048C408CD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1A69EC-CE54-402F-84BD-95E05AC1EDA4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72054F-6C16-43B8-9943-F4BA3531064C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F0AF28-DB0C-49C0-A411-F408800D6471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E0C7064-1EB5-4709-9724-F5F10DA5A2E3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233CE0-9591-440A-B925-676EEB3720A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EDC10B-78C9-4069-B136-A20BB4FB37BF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9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F9745E-7E6B-4CA2-A3BF-A76DB8CC6E9D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Data Collection and Organization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B0E2F-7680-4F65-A5B8-C95445D92A96}"/>
              </a:ext>
            </a:extLst>
          </p:cNvPr>
          <p:cNvSpPr txBox="1"/>
          <p:nvPr/>
        </p:nvSpPr>
        <p:spPr>
          <a:xfrm>
            <a:off x="1141412" y="2413337"/>
            <a:ext cx="916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data was downloaded from </a:t>
            </a:r>
            <a:r>
              <a:rPr lang="en-US" sz="1600" b="1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2"/>
              </a:rPr>
              <a:t>ScienceDirect</a:t>
            </a:r>
            <a:r>
              <a:rPr lang="en-US" sz="1600" b="1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1600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It contains more than 100,000 booking records from 2 hotels in Portugal.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The period covered was between 1st of July of 2015 and the 31st of August 2017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We started with a total of 32 features containing information such as: arrival date, number of adults, children or babies, if they are previous guests, how many prior cancellations they had and other.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1509EA-A56E-415C-A389-007D4A4DF78D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B65AEE-0087-4BFC-851E-3D351F03EE86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3345D3-0AB5-4E67-9A2E-C044014D687D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26B883-102F-482E-8D48-79F2AAF598C6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6F1F60-8EB5-4D58-AF26-DE1FFE94E874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8C69B1-0F65-441B-B9FC-BB3D5F9F1806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08F0EC-1A2E-4AB0-8EFE-CC31580E5A81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98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F9745E-7E6B-4CA2-A3BF-A76DB8CC6E9D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Initial Numeric data exploration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888BC-D94B-4791-8CCE-C02C0F8D0FB2}"/>
              </a:ext>
            </a:extLst>
          </p:cNvPr>
          <p:cNvSpPr txBox="1"/>
          <p:nvPr/>
        </p:nvSpPr>
        <p:spPr>
          <a:xfrm>
            <a:off x="1141412" y="2413337"/>
            <a:ext cx="84052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To clean data, we need to explore data. 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We explored the numerical data distributions and outliers, and here are some 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an average 37.04% cancellation rate for the 2 hotels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that all the top 10 bookings with the highest number of adults were canceled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 single outlier was identified as entry error and was removed from the dataset - a booking with an extremely high ADR value.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D84E00-293B-4A7F-B0B0-F0F19D3B4BFD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263033-31D5-44BD-B46C-138976A00AB8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16DDE0-ED74-43AE-89DB-EF9E40D93E5C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FB33A9-6DF4-4830-AAB7-27ED02E42BD3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7C83CF-7D7E-4582-B4B5-5D9A579255EE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3EB5B3-F5D5-44E6-91C0-14E2E4B1D416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846CAD-B6E3-4771-B31E-5D6C1C1CA963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68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F9745E-7E6B-4CA2-A3BF-A76DB8CC6E9D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Initial Categorical 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B0E2F-7680-4F65-A5B8-C95445D92A96}"/>
              </a:ext>
            </a:extLst>
          </p:cNvPr>
          <p:cNvSpPr txBox="1"/>
          <p:nvPr/>
        </p:nvSpPr>
        <p:spPr>
          <a:xfrm>
            <a:off x="1141413" y="2413336"/>
            <a:ext cx="4826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Out prediction target feature </a:t>
            </a:r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was the binomial feature </a:t>
            </a:r>
            <a:r>
              <a:rPr lang="en-US" b="1" dirty="0" err="1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is_canceled</a:t>
            </a:r>
            <a:r>
              <a:rPr lang="en-US" b="1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Conducted Data Visualizations of categorical features versus our target feature.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One interesting finding was the months distribution, and another was regarding the Deposit type feature</a:t>
            </a: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Completed by cleaning missing values and saving data.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203A29B7-6DED-4918-B860-F41118AA79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2009355"/>
            <a:ext cx="6057900" cy="2097405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BEAFAAA-0852-4971-932C-7CD4CF4D34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4167663"/>
            <a:ext cx="6057900" cy="24917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AFEAD3B-4D80-4982-96EE-3688F26A8297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147866-18B3-4D88-84F8-6E61875D5EBF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02EE89-C8CC-4CD5-A9B6-C6EE32B49D56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8C2830-EEB4-45E2-BC96-463C844080C7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E1A7C6-D3BE-401F-AE36-51693710BF3C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3CAC02-3A3A-4940-9029-61C8CE4E1EFB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93F3D7-0DAD-427C-8752-A5C69C90BBE0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94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E66E68E-0C5D-46BF-9F47-06EC71E99C93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Hypothesis testing 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06DAC65-B770-4D81-9E97-FA01897062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1817500"/>
            <a:ext cx="6057900" cy="2517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CC7452-8A32-43F7-BB3F-B9FCEE5B417C}"/>
              </a:ext>
            </a:extLst>
          </p:cNvPr>
          <p:cNvSpPr txBox="1"/>
          <p:nvPr/>
        </p:nvSpPr>
        <p:spPr>
          <a:xfrm>
            <a:off x="1141413" y="2413336"/>
            <a:ext cx="48268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“</a:t>
            </a:r>
            <a:r>
              <a:rPr lang="en-US" sz="1800" i="1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EDA approach is precisely that - an approach - not a set of techniques, but an attitude/philosophy about how a data analysis should be carried out.”</a:t>
            </a:r>
            <a:r>
              <a:rPr lang="en-US" sz="1800" b="1" u="sng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600" b="1" u="sng" dirty="0">
                <a:solidFill>
                  <a:srgbClr val="082A75"/>
                </a:solidFill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  <a:hlinkClick r:id="rId3"/>
              </a:rPr>
              <a:t>e-Handbook of Statistical Methods</a:t>
            </a:r>
            <a:endParaRPr lang="en-US" sz="1600" i="1" dirty="0">
              <a:effectLst/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How different are the two hotel bookings cancellations?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We created the daily cancellations rates and used them to see the two hotels’ distributions</a:t>
            </a:r>
          </a:p>
          <a:p>
            <a:endParaRPr lang="en-US" b="1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Non-parametric test with 1000 permutations.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8D632F4A-5140-4B75-A12D-F9748EC366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2" y="4414922"/>
            <a:ext cx="6057900" cy="230832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687052-4F0B-4BF7-AC17-0B14D7128155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71C20D-AA3C-445A-AE42-B8EB12A059D9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843504-CDC2-4F6B-AA27-56143EBCC10D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BA8C37-A38A-474B-B85A-4E32D8EFAD2D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A29DCE-D4AE-40C1-8E93-492345FAF7C7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F1CAAB-5397-4BE0-9B29-90437F2A0464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B519F7-810B-4075-ACE2-40CCF6B3CA8D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85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E3A4AD-1A62-4156-8CCC-FE59DC50C371}"/>
              </a:ext>
            </a:extLst>
          </p:cNvPr>
          <p:cNvSpPr txBox="1">
            <a:spLocks/>
          </p:cNvSpPr>
          <p:nvPr/>
        </p:nvSpPr>
        <p:spPr>
          <a:xfrm>
            <a:off x="1141413" y="1074485"/>
            <a:ext cx="9905998" cy="873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Feature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11CA7-6A42-459A-99CD-6CC380F5DC44}"/>
              </a:ext>
            </a:extLst>
          </p:cNvPr>
          <p:cNvSpPr txBox="1"/>
          <p:nvPr/>
        </p:nvSpPr>
        <p:spPr>
          <a:xfrm>
            <a:off x="1141412" y="2413336"/>
            <a:ext cx="5553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Heatmap to visualize all correlations from numerical features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Starting from this we continued with bivariate EDA and multivariate EDA</a:t>
            </a:r>
          </a:p>
          <a:p>
            <a:endParaRPr lang="en-US" dirty="0">
              <a:latin typeface="Candara" panose="020E0502030303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High correlation between </a:t>
            </a:r>
          </a:p>
          <a:p>
            <a:r>
              <a:rPr lang="en-US" dirty="0" err="1">
                <a:latin typeface="Candara" panose="020E0502030303020204" pitchFamily="34" charset="0"/>
              </a:rPr>
              <a:t>Is_canceled</a:t>
            </a:r>
            <a:r>
              <a:rPr lang="en-US" dirty="0">
                <a:latin typeface="Candara" panose="020E0502030303020204" pitchFamily="34" charset="0"/>
              </a:rPr>
              <a:t> and </a:t>
            </a:r>
            <a:r>
              <a:rPr lang="en-US" dirty="0" err="1">
                <a:latin typeface="Candara" panose="020E0502030303020204" pitchFamily="34" charset="0"/>
              </a:rPr>
              <a:t>lead_time</a:t>
            </a:r>
            <a:r>
              <a:rPr lang="en-US" dirty="0"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34FCC509-ABF8-4C20-BA3A-7F5B041D1C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40" y="2616322"/>
            <a:ext cx="5015230" cy="4067175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089026D-519C-43D2-AE25-18733D60AC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29" y="4111747"/>
            <a:ext cx="3075940" cy="25717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64BB187-FA4F-4D02-AD50-58095DF5C6CC}"/>
              </a:ext>
            </a:extLst>
          </p:cNvPr>
          <p:cNvGrpSpPr/>
          <p:nvPr/>
        </p:nvGrpSpPr>
        <p:grpSpPr>
          <a:xfrm>
            <a:off x="117445" y="100668"/>
            <a:ext cx="11965697" cy="508932"/>
            <a:chOff x="117446" y="100668"/>
            <a:chExt cx="6905802" cy="5089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CC8E33-D202-4FF8-8D4A-C198FB13E98E}"/>
                </a:ext>
              </a:extLst>
            </p:cNvPr>
            <p:cNvSpPr/>
            <p:nvPr/>
          </p:nvSpPr>
          <p:spPr>
            <a:xfrm>
              <a:off x="117446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PROBLEM IDENTIFICATION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0178C1-DF32-4806-9DC9-3839ECA1A7A4}"/>
                </a:ext>
              </a:extLst>
            </p:cNvPr>
            <p:cNvSpPr/>
            <p:nvPr/>
          </p:nvSpPr>
          <p:spPr>
            <a:xfrm>
              <a:off x="1293813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DATA WRANGLING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8623EA-FB20-4F4E-8058-9F2632383ABE}"/>
                </a:ext>
              </a:extLst>
            </p:cNvPr>
            <p:cNvSpPr/>
            <p:nvPr/>
          </p:nvSpPr>
          <p:spPr>
            <a:xfrm>
              <a:off x="2470180" y="100668"/>
              <a:ext cx="1023967" cy="5089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EDA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0BF3E4-098F-4B56-981E-BF9D2D74B749}"/>
                </a:ext>
              </a:extLst>
            </p:cNvPr>
            <p:cNvSpPr/>
            <p:nvPr/>
          </p:nvSpPr>
          <p:spPr>
            <a:xfrm>
              <a:off x="3646547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PRE-PROCESSING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961519-BDAA-4AF4-ABB6-1B2A50305A6F}"/>
                </a:ext>
              </a:extLst>
            </p:cNvPr>
            <p:cNvSpPr/>
            <p:nvPr/>
          </p:nvSpPr>
          <p:spPr>
            <a:xfrm>
              <a:off x="4822914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MODELING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3DF6C7-D074-4B8A-B25B-CE171ED8B57E}"/>
                </a:ext>
              </a:extLst>
            </p:cNvPr>
            <p:cNvSpPr/>
            <p:nvPr/>
          </p:nvSpPr>
          <p:spPr>
            <a:xfrm>
              <a:off x="5999281" y="100668"/>
              <a:ext cx="1023967" cy="508932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ahnschrift SemiBold SemiConden" panose="020B0502040204020203" pitchFamily="34" charset="0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028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297</TotalTime>
  <Words>1186</Words>
  <Application>Microsoft Office PowerPoint</Application>
  <PresentationFormat>Widescreen</PresentationFormat>
  <Paragraphs>270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SemiBold SemiConden</vt:lpstr>
      <vt:lpstr>Calibri</vt:lpstr>
      <vt:lpstr>Candara</vt:lpstr>
      <vt:lpstr>Century Gothic</vt:lpstr>
      <vt:lpstr>Symbol</vt:lpstr>
      <vt:lpstr>Mesh</vt:lpstr>
      <vt:lpstr>Predicting Hotel Booking Cancellations</vt:lpstr>
      <vt:lpstr>Project organization</vt:lpstr>
      <vt:lpstr>CONTEXT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Hotel Booking Cancellations</dc:title>
  <dc:creator>Razvan Nelepcu</dc:creator>
  <cp:lastModifiedBy>Razvan Nelepcu</cp:lastModifiedBy>
  <cp:revision>30</cp:revision>
  <dcterms:created xsi:type="dcterms:W3CDTF">2021-06-27T04:09:11Z</dcterms:created>
  <dcterms:modified xsi:type="dcterms:W3CDTF">2021-06-27T09:06:14Z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